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256" r:id="rId2"/>
    <p:sldId id="268" r:id="rId3"/>
    <p:sldId id="277" r:id="rId4"/>
    <p:sldId id="266" r:id="rId5"/>
    <p:sldId id="272" r:id="rId6"/>
    <p:sldId id="271" r:id="rId7"/>
    <p:sldId id="274" r:id="rId8"/>
    <p:sldId id="275"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67487" autoAdjust="0"/>
  </p:normalViewPr>
  <p:slideViewPr>
    <p:cSldViewPr snapToGrid="0">
      <p:cViewPr varScale="1">
        <p:scale>
          <a:sx n="110" d="100"/>
          <a:sy n="110" d="100"/>
        </p:scale>
        <p:origin x="93" y="624"/>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6/5/2023</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6/5/2023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4192102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3072545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2295961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4054495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When conducting research, it is easy to go to one source: Wikipedia.  However, you need to include a variety of sources in your research. Consider the following sources: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Who can I interview to get more information on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 topic current and will it be relevant to my audience?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articles, blogs, and magazines may have something related to my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Is there a YouTube video on the topic? If so, what is it about?</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What images can I find related to the topic?</a:t>
            </a:r>
          </a:p>
        </p:txBody>
      </p:sp>
      <p:sp>
        <p:nvSpPr>
          <p:cNvPr id="4" name="Slide Number Placeholder 3"/>
          <p:cNvSpPr>
            <a:spLocks noGrp="1"/>
          </p:cNvSpPr>
          <p:nvPr>
            <p:ph type="sldNum" sz="quarter" idx="10"/>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2964713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4192102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3373264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Add animation to images and graphics: </a:t>
            </a:r>
          </a:p>
          <a:p>
            <a:pPr marL="228600" indent="-228600">
              <a:buAutoNum type="arabicPeriod"/>
            </a:pPr>
            <a:r>
              <a:rPr lang="en-US" dirty="0">
                <a:latin typeface="Segoe UI" panose="020B0502040204020203" pitchFamily="34" charset="0"/>
                <a:cs typeface="Segoe UI" panose="020B0502040204020203" pitchFamily="34" charset="0"/>
              </a:rPr>
              <a:t>Select your image or graphic.</a:t>
            </a:r>
          </a:p>
          <a:p>
            <a:pPr marL="228600" indent="-228600">
              <a:buAutoNum type="arabicPeriod"/>
            </a:pPr>
            <a:r>
              <a:rPr lang="en-US" dirty="0">
                <a:latin typeface="Segoe UI" panose="020B0502040204020203" pitchFamily="34" charset="0"/>
                <a:cs typeface="Segoe UI" panose="020B0502040204020203" pitchFamily="34" charset="0"/>
              </a:rPr>
              <a:t>Click on the Animations tab.</a:t>
            </a:r>
          </a:p>
          <a:p>
            <a:pPr marL="228600" indent="-228600">
              <a:buAutoNum type="arabicPeriod"/>
            </a:pPr>
            <a:r>
              <a:rPr lang="en-US" dirty="0">
                <a:latin typeface="Segoe UI" panose="020B0502040204020203" pitchFamily="34" charset="0"/>
                <a:cs typeface="Segoe UI" panose="020B0502040204020203" pitchFamily="34" charset="0"/>
              </a:rPr>
              <a:t>Choose from the options.  The animation for this slide is “Split”.  The drop-down menu in the Animation section gives even more animations you can use.</a:t>
            </a:r>
          </a:p>
          <a:p>
            <a:pPr marL="228600" indent="-228600">
              <a:buAutoNum type="arabicPeriod"/>
            </a:pPr>
            <a:r>
              <a:rPr lang="en-US" dirty="0">
                <a:latin typeface="Segoe UI" panose="020B0502040204020203" pitchFamily="34" charset="0"/>
                <a:cs typeface="Segoe UI" panose="020B0502040204020203" pitchFamily="34" charset="0"/>
              </a:rPr>
              <a:t>If you have multiple graphics or images, you will see a number appear next to it that notes the order of the animations.</a:t>
            </a:r>
          </a:p>
          <a:p>
            <a:pPr marL="228600" indent="-228600">
              <a:buAutoNum type="arabicPeriod"/>
            </a:pPr>
            <a:endParaRPr lang="en-US" b="1"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Note: You will want to choose the animations carefully.  You do not want to make your audience dizzy from your presentation.</a:t>
            </a:r>
          </a:p>
        </p:txBody>
      </p:sp>
      <p:sp>
        <p:nvSpPr>
          <p:cNvPr id="4" name="Slide Number Placeholder 3"/>
          <p:cNvSpPr>
            <a:spLocks noGrp="1"/>
          </p:cNvSpPr>
          <p:nvPr>
            <p:ph type="sldNum" sz="quarter" idx="10"/>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64420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6/5/2023</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6/5/2023</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6/5/2023</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6/5/2023</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6/5/2023</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6/5/2023</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6/5/2023</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6/5/2023</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6/5/2023</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6/5/2023</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6/5/2023</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6/5/2023</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svg"/><Relationship Id="rId4" Type="http://schemas.openxmlformats.org/officeDocument/2006/relationships/image" Target="../media/image8.svg"/><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6"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GIF Lamp</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5024" y="327889"/>
            <a:ext cx="2260711" cy="2260711"/>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283308" y="169573"/>
            <a:ext cx="10515600" cy="1325563"/>
          </a:xfrm>
        </p:spPr>
        <p:txBody>
          <a:bodyPr/>
          <a:lstStyle/>
          <a:p>
            <a:r>
              <a:rPr lang="en-US" dirty="0">
                <a:latin typeface="Franklin Gothic Book" panose="020B0503020102020204" pitchFamily="34" charset="0"/>
                <a:cs typeface="Segoe UI" panose="020B0502040204020203" pitchFamily="34" charset="0"/>
              </a:rPr>
              <a:t>What is gif lamp?</a:t>
            </a:r>
          </a:p>
        </p:txBody>
      </p:sp>
      <p:sp>
        <p:nvSpPr>
          <p:cNvPr id="7" name="TextBox 6">
            <a:extLst>
              <a:ext uri="{FF2B5EF4-FFF2-40B4-BE49-F238E27FC236}">
                <a16:creationId xmlns:a16="http://schemas.microsoft.com/office/drawing/2014/main" id="{E5564556-59F0-4D0A-A6CD-ADF8F4D7428B}"/>
              </a:ext>
            </a:extLst>
          </p:cNvPr>
          <p:cNvSpPr txBox="1"/>
          <p:nvPr/>
        </p:nvSpPr>
        <p:spPr>
          <a:xfrm>
            <a:off x="5866462" y="4896349"/>
            <a:ext cx="4972704" cy="923330"/>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Gif lamp is an interactive smart led board that is fully controlled and customizable with an app on your computer or phone.</a:t>
            </a:r>
          </a:p>
        </p:txBody>
      </p:sp>
      <p:pic>
        <p:nvPicPr>
          <p:cNvPr id="14" name="Picture 13">
            <a:extLst>
              <a:ext uri="{FF2B5EF4-FFF2-40B4-BE49-F238E27FC236}">
                <a16:creationId xmlns:a16="http://schemas.microsoft.com/office/drawing/2014/main" id="{AC93D14B-FBA8-7CED-1602-C90B67F6CA90}"/>
              </a:ext>
            </a:extLst>
          </p:cNvPr>
          <p:cNvPicPr>
            <a:picLocks noChangeAspect="1"/>
          </p:cNvPicPr>
          <p:nvPr/>
        </p:nvPicPr>
        <p:blipFill>
          <a:blip r:embed="rId3"/>
          <a:stretch>
            <a:fillRect/>
          </a:stretch>
        </p:blipFill>
        <p:spPr>
          <a:xfrm>
            <a:off x="-538848" y="2065702"/>
            <a:ext cx="5036304" cy="4057120"/>
          </a:xfrm>
          <a:prstGeom prst="rect">
            <a:avLst/>
          </a:prstGeom>
        </p:spPr>
      </p:pic>
      <p:pic>
        <p:nvPicPr>
          <p:cNvPr id="18" name="Picture 17">
            <a:extLst>
              <a:ext uri="{FF2B5EF4-FFF2-40B4-BE49-F238E27FC236}">
                <a16:creationId xmlns:a16="http://schemas.microsoft.com/office/drawing/2014/main" id="{FB978306-A5AE-585E-E163-7F96EEAACB8D}"/>
              </a:ext>
            </a:extLst>
          </p:cNvPr>
          <p:cNvPicPr>
            <a:picLocks noChangeAspect="1"/>
          </p:cNvPicPr>
          <p:nvPr/>
        </p:nvPicPr>
        <p:blipFill>
          <a:blip r:embed="rId4"/>
          <a:stretch>
            <a:fillRect/>
          </a:stretch>
        </p:blipFill>
        <p:spPr>
          <a:xfrm>
            <a:off x="6355658" y="249839"/>
            <a:ext cx="4234485" cy="4059092"/>
          </a:xfrm>
          <a:prstGeom prst="rect">
            <a:avLst/>
          </a:prstGeom>
        </p:spPr>
      </p:pic>
    </p:spTree>
    <p:extLst>
      <p:ext uri="{BB962C8B-B14F-4D97-AF65-F5344CB8AC3E}">
        <p14:creationId xmlns:p14="http://schemas.microsoft.com/office/powerpoint/2010/main" val="153491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283308" y="169573"/>
            <a:ext cx="10515600" cy="1325563"/>
          </a:xfrm>
        </p:spPr>
        <p:txBody>
          <a:bodyPr/>
          <a:lstStyle/>
          <a:p>
            <a:r>
              <a:rPr lang="en-US" dirty="0">
                <a:latin typeface="Franklin Gothic Book" panose="020B0503020102020204" pitchFamily="34" charset="0"/>
                <a:cs typeface="Segoe UI" panose="020B0502040204020203" pitchFamily="34" charset="0"/>
              </a:rPr>
              <a:t>Demonstration</a:t>
            </a:r>
          </a:p>
        </p:txBody>
      </p:sp>
      <p:pic>
        <p:nvPicPr>
          <p:cNvPr id="3" name="WhatsApp Video 2023-06-05 at 14.29.04">
            <a:hlinkClick r:id="" action="ppaction://media"/>
            <a:extLst>
              <a:ext uri="{FF2B5EF4-FFF2-40B4-BE49-F238E27FC236}">
                <a16:creationId xmlns:a16="http://schemas.microsoft.com/office/drawing/2014/main" id="{9AA31ED8-DB5C-B596-9380-7436E618371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6200000">
            <a:off x="3296707" y="-427784"/>
            <a:ext cx="4746480" cy="8627821"/>
          </a:xfrm>
          <a:prstGeom prst="rect">
            <a:avLst/>
          </a:prstGeom>
        </p:spPr>
      </p:pic>
    </p:spTree>
    <p:extLst>
      <p:ext uri="{BB962C8B-B14F-4D97-AF65-F5344CB8AC3E}">
        <p14:creationId xmlns:p14="http://schemas.microsoft.com/office/powerpoint/2010/main" val="165680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1623436" y="239755"/>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WPF Application</a:t>
            </a:r>
          </a:p>
        </p:txBody>
      </p:sp>
      <p:pic>
        <p:nvPicPr>
          <p:cNvPr id="5" name="Graphic 4" descr="Open Book">
            <a:extLst>
              <a:ext uri="{FF2B5EF4-FFF2-40B4-BE49-F238E27FC236}">
                <a16:creationId xmlns:a16="http://schemas.microsoft.com/office/drawing/2014/main" id="{DEFE964D-9F1C-4F69-ADD3-0E1AB324E1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953" y="375699"/>
            <a:ext cx="1097280" cy="1097280"/>
          </a:xfrm>
          <a:prstGeom prst="rect">
            <a:avLst/>
          </a:prstGeom>
        </p:spPr>
      </p:pic>
      <p:sp>
        <p:nvSpPr>
          <p:cNvPr id="3" name="Content Placeholder 2">
            <a:extLst>
              <a:ext uri="{FF2B5EF4-FFF2-40B4-BE49-F238E27FC236}">
                <a16:creationId xmlns:a16="http://schemas.microsoft.com/office/drawing/2014/main" id="{81072FAC-EEE9-4F26-A784-BC07EACCBE9F}"/>
              </a:ext>
            </a:extLst>
          </p:cNvPr>
          <p:cNvSpPr>
            <a:spLocks noGrp="1"/>
          </p:cNvSpPr>
          <p:nvPr>
            <p:ph idx="1"/>
          </p:nvPr>
        </p:nvSpPr>
        <p:spPr>
          <a:xfrm>
            <a:off x="325241" y="1888012"/>
            <a:ext cx="5588541" cy="4050618"/>
          </a:xfrm>
        </p:spPr>
        <p:txBody>
          <a:bodyPr vert="horz" lIns="91440" tIns="45720" rIns="91440" bIns="45720" rtlCol="0" anchor="t">
            <a:normAutofit/>
          </a:bodyPr>
          <a:lstStyle/>
          <a:p>
            <a:r>
              <a:rPr lang="en-US" sz="2000" dirty="0">
                <a:latin typeface="Segoe UI" panose="020B0502040204020203" pitchFamily="34" charset="0"/>
                <a:cs typeface="Segoe UI" panose="020B0502040204020203" pitchFamily="34" charset="0"/>
              </a:rPr>
              <a:t>Serial (UART) connection to the led display.</a:t>
            </a:r>
          </a:p>
          <a:p>
            <a:r>
              <a:rPr lang="en-US" sz="2000" dirty="0">
                <a:latin typeface="Segoe UI" panose="020B0502040204020203" pitchFamily="34" charset="0"/>
                <a:cs typeface="Segoe UI" panose="020B0502040204020203" pitchFamily="34" charset="0"/>
              </a:rPr>
              <a:t>Upload any gif / image that you desire to display on the matrix (live)</a:t>
            </a:r>
          </a:p>
          <a:p>
            <a:r>
              <a:rPr lang="en-US" sz="2000" dirty="0">
                <a:latin typeface="Segoe UI" panose="020B0502040204020203" pitchFamily="34" charset="0"/>
                <a:cs typeface="Segoe UI" panose="020B0502040204020203" pitchFamily="34" charset="0"/>
              </a:rPr>
              <a:t>Ability to change the animation speed (live)</a:t>
            </a:r>
          </a:p>
          <a:p>
            <a:r>
              <a:rPr lang="en-US" sz="2000" dirty="0">
                <a:latin typeface="Segoe UI" panose="020B0502040204020203" pitchFamily="34" charset="0"/>
                <a:cs typeface="Segoe UI" panose="020B0502040204020203" pitchFamily="34" charset="0"/>
              </a:rPr>
              <a:t>Pixel art, draw any picture or animation to your desire and watch it go live on the screen</a:t>
            </a:r>
          </a:p>
        </p:txBody>
      </p:sp>
      <p:pic>
        <p:nvPicPr>
          <p:cNvPr id="9" name="Graphic 8">
            <a:extLst>
              <a:ext uri="{FF2B5EF4-FFF2-40B4-BE49-F238E27FC236}">
                <a16:creationId xmlns:a16="http://schemas.microsoft.com/office/drawing/2014/main" id="{35127EDA-5861-47AB-8729-620CFC7DAC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pic>
        <p:nvPicPr>
          <p:cNvPr id="7" name="Picture 6">
            <a:extLst>
              <a:ext uri="{FF2B5EF4-FFF2-40B4-BE49-F238E27FC236}">
                <a16:creationId xmlns:a16="http://schemas.microsoft.com/office/drawing/2014/main" id="{EA976B7E-EB94-7A8F-AF1D-0ECC2FE63C6B}"/>
              </a:ext>
            </a:extLst>
          </p:cNvPr>
          <p:cNvPicPr>
            <a:picLocks noChangeAspect="1"/>
          </p:cNvPicPr>
          <p:nvPr/>
        </p:nvPicPr>
        <p:blipFill>
          <a:blip r:embed="rId6"/>
          <a:stretch>
            <a:fillRect/>
          </a:stretch>
        </p:blipFill>
        <p:spPr>
          <a:xfrm>
            <a:off x="6992986" y="1415622"/>
            <a:ext cx="4438421" cy="4467640"/>
          </a:xfrm>
          <a:prstGeom prst="rect">
            <a:avLst/>
          </a:prstGeom>
        </p:spPr>
      </p:pic>
    </p:spTree>
    <p:extLst>
      <p:ext uri="{BB962C8B-B14F-4D97-AF65-F5344CB8AC3E}">
        <p14:creationId xmlns:p14="http://schemas.microsoft.com/office/powerpoint/2010/main" val="381659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Blackboard">
            <a:extLst>
              <a:ext uri="{FF2B5EF4-FFF2-40B4-BE49-F238E27FC236}">
                <a16:creationId xmlns:a16="http://schemas.microsoft.com/office/drawing/2014/main" id="{270C47D1-002B-3DBA-5761-C8A47AA317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953" y="375699"/>
            <a:ext cx="1097280" cy="1097280"/>
          </a:xfrm>
          <a:prstGeom prst="rect">
            <a:avLst/>
          </a:prstGeom>
        </p:spPr>
      </p:pic>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1623436" y="239755"/>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Phone app</a:t>
            </a:r>
          </a:p>
        </p:txBody>
      </p:sp>
      <p:sp>
        <p:nvSpPr>
          <p:cNvPr id="3" name="Content Placeholder 2">
            <a:extLst>
              <a:ext uri="{FF2B5EF4-FFF2-40B4-BE49-F238E27FC236}">
                <a16:creationId xmlns:a16="http://schemas.microsoft.com/office/drawing/2014/main" id="{81072FAC-EEE9-4F26-A784-BC07EACCBE9F}"/>
              </a:ext>
            </a:extLst>
          </p:cNvPr>
          <p:cNvSpPr>
            <a:spLocks noGrp="1"/>
          </p:cNvSpPr>
          <p:nvPr>
            <p:ph idx="1"/>
          </p:nvPr>
        </p:nvSpPr>
        <p:spPr>
          <a:xfrm>
            <a:off x="325241" y="1888012"/>
            <a:ext cx="5588541" cy="4050618"/>
          </a:xfrm>
        </p:spPr>
        <p:txBody>
          <a:bodyPr vert="horz" lIns="91440" tIns="45720" rIns="91440" bIns="45720" rtlCol="0" anchor="t">
            <a:normAutofit/>
          </a:bodyPr>
          <a:lstStyle/>
          <a:p>
            <a:r>
              <a:rPr lang="en-US" sz="2000" dirty="0">
                <a:latin typeface="Segoe UI" panose="020B0502040204020203" pitchFamily="34" charset="0"/>
                <a:cs typeface="Segoe UI" panose="020B0502040204020203" pitchFamily="34" charset="0"/>
              </a:rPr>
              <a:t>Bluetooth connection to the led display.</a:t>
            </a:r>
          </a:p>
          <a:p>
            <a:r>
              <a:rPr lang="en-US" sz="2000" dirty="0">
                <a:latin typeface="Segoe UI" panose="020B0502040204020203" pitchFamily="34" charset="0"/>
                <a:cs typeface="Segoe UI" panose="020B0502040204020203" pitchFamily="34" charset="0"/>
              </a:rPr>
              <a:t>Play nostalgic games like Snake and Tetris via the app UI</a:t>
            </a:r>
          </a:p>
          <a:p>
            <a:r>
              <a:rPr lang="en-US" sz="2000" dirty="0">
                <a:latin typeface="Segoe UI" panose="020B0502040204020203" pitchFamily="34" charset="0"/>
                <a:cs typeface="Segoe UI" panose="020B0502040204020203" pitchFamily="34" charset="0"/>
              </a:rPr>
              <a:t>Display constant relaxing animation loop </a:t>
            </a:r>
          </a:p>
        </p:txBody>
      </p:sp>
      <p:pic>
        <p:nvPicPr>
          <p:cNvPr id="5" name="Picture 4">
            <a:extLst>
              <a:ext uri="{FF2B5EF4-FFF2-40B4-BE49-F238E27FC236}">
                <a16:creationId xmlns:a16="http://schemas.microsoft.com/office/drawing/2014/main" id="{020C5558-288C-169F-EE87-8FE76A086E98}"/>
              </a:ext>
            </a:extLst>
          </p:cNvPr>
          <p:cNvPicPr>
            <a:picLocks noChangeAspect="1"/>
          </p:cNvPicPr>
          <p:nvPr/>
        </p:nvPicPr>
        <p:blipFill>
          <a:blip r:embed="rId5"/>
          <a:stretch>
            <a:fillRect/>
          </a:stretch>
        </p:blipFill>
        <p:spPr>
          <a:xfrm>
            <a:off x="675861" y="4294312"/>
            <a:ext cx="4708624" cy="2187989"/>
          </a:xfrm>
          <a:prstGeom prst="rect">
            <a:avLst/>
          </a:prstGeom>
        </p:spPr>
      </p:pic>
      <p:pic>
        <p:nvPicPr>
          <p:cNvPr id="10" name="Picture 9">
            <a:extLst>
              <a:ext uri="{FF2B5EF4-FFF2-40B4-BE49-F238E27FC236}">
                <a16:creationId xmlns:a16="http://schemas.microsoft.com/office/drawing/2014/main" id="{528CDE01-B409-1C45-A2A5-BB5BD2B6D157}"/>
              </a:ext>
            </a:extLst>
          </p:cNvPr>
          <p:cNvPicPr>
            <a:picLocks noChangeAspect="1"/>
          </p:cNvPicPr>
          <p:nvPr/>
        </p:nvPicPr>
        <p:blipFill>
          <a:blip r:embed="rId6"/>
          <a:stretch>
            <a:fillRect/>
          </a:stretch>
        </p:blipFill>
        <p:spPr>
          <a:xfrm>
            <a:off x="7219122" y="3853686"/>
            <a:ext cx="3962833" cy="2572049"/>
          </a:xfrm>
          <a:prstGeom prst="rect">
            <a:avLst/>
          </a:prstGeom>
        </p:spPr>
      </p:pic>
      <p:pic>
        <p:nvPicPr>
          <p:cNvPr id="12" name="Picture 11">
            <a:extLst>
              <a:ext uri="{FF2B5EF4-FFF2-40B4-BE49-F238E27FC236}">
                <a16:creationId xmlns:a16="http://schemas.microsoft.com/office/drawing/2014/main" id="{7F939DF5-3E3D-FD6A-CB3E-89C0CE7831EB}"/>
              </a:ext>
            </a:extLst>
          </p:cNvPr>
          <p:cNvPicPr>
            <a:picLocks noChangeAspect="1"/>
          </p:cNvPicPr>
          <p:nvPr/>
        </p:nvPicPr>
        <p:blipFill>
          <a:blip r:embed="rId7"/>
          <a:stretch>
            <a:fillRect/>
          </a:stretch>
        </p:blipFill>
        <p:spPr>
          <a:xfrm>
            <a:off x="7219122" y="368263"/>
            <a:ext cx="3945770" cy="3060737"/>
          </a:xfrm>
          <a:prstGeom prst="rect">
            <a:avLst/>
          </a:prstGeom>
        </p:spPr>
      </p:pic>
    </p:spTree>
    <p:extLst>
      <p:ext uri="{BB962C8B-B14F-4D97-AF65-F5344CB8AC3E}">
        <p14:creationId xmlns:p14="http://schemas.microsoft.com/office/powerpoint/2010/main" val="3108709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descr="Books on Shelf">
            <a:extLst>
              <a:ext uri="{FF2B5EF4-FFF2-40B4-BE49-F238E27FC236}">
                <a16:creationId xmlns:a16="http://schemas.microsoft.com/office/drawing/2014/main" id="{CEA9103E-0765-3F8D-B1ED-6F1A2C4F8C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953" y="375699"/>
            <a:ext cx="1097280" cy="1097280"/>
          </a:xfrm>
          <a:prstGeom prst="rect">
            <a:avLst/>
          </a:prstGeom>
        </p:spPr>
      </p:pic>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1623436" y="239755"/>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Soundtrack</a:t>
            </a:r>
          </a:p>
        </p:txBody>
      </p:sp>
      <p:sp>
        <p:nvSpPr>
          <p:cNvPr id="3" name="Content Placeholder 2">
            <a:extLst>
              <a:ext uri="{FF2B5EF4-FFF2-40B4-BE49-F238E27FC236}">
                <a16:creationId xmlns:a16="http://schemas.microsoft.com/office/drawing/2014/main" id="{81072FAC-EEE9-4F26-A784-BC07EACCBE9F}"/>
              </a:ext>
            </a:extLst>
          </p:cNvPr>
          <p:cNvSpPr>
            <a:spLocks noGrp="1"/>
          </p:cNvSpPr>
          <p:nvPr>
            <p:ph idx="1"/>
          </p:nvPr>
        </p:nvSpPr>
        <p:spPr>
          <a:xfrm>
            <a:off x="325241" y="1888012"/>
            <a:ext cx="5588541" cy="4050618"/>
          </a:xfrm>
        </p:spPr>
        <p:txBody>
          <a:bodyPr vert="horz" lIns="91440" tIns="45720" rIns="91440" bIns="45720" rtlCol="0" anchor="t">
            <a:normAutofit/>
          </a:bodyPr>
          <a:lstStyle/>
          <a:p>
            <a:r>
              <a:rPr lang="en-US" sz="2000" dirty="0">
                <a:latin typeface="Segoe UI" panose="020B0502040204020203" pitchFamily="34" charset="0"/>
                <a:cs typeface="Segoe UI" panose="020B0502040204020203" pitchFamily="34" charset="0"/>
              </a:rPr>
              <a:t>Not yet implemented, might not be included in final product</a:t>
            </a:r>
          </a:p>
          <a:p>
            <a:r>
              <a:rPr lang="en-US" sz="2000" dirty="0">
                <a:latin typeface="Segoe UI" panose="020B0502040204020203" pitchFamily="34" charset="0"/>
                <a:cs typeface="Segoe UI" panose="020B0502040204020203" pitchFamily="34" charset="0"/>
              </a:rPr>
              <a:t>Display animations in accordance to outside source of music</a:t>
            </a:r>
          </a:p>
          <a:p>
            <a:r>
              <a:rPr lang="en-US" sz="2000" dirty="0">
                <a:latin typeface="Segoe UI" panose="020B0502040204020203" pitchFamily="34" charset="0"/>
                <a:cs typeface="Segoe UI" panose="020B0502040204020203" pitchFamily="34" charset="0"/>
              </a:rPr>
              <a:t>Speech to gif –  say any word you’d like and watch a gif which is related to said word</a:t>
            </a:r>
          </a:p>
        </p:txBody>
      </p:sp>
      <p:pic>
        <p:nvPicPr>
          <p:cNvPr id="6" name="Picture 5">
            <a:extLst>
              <a:ext uri="{FF2B5EF4-FFF2-40B4-BE49-F238E27FC236}">
                <a16:creationId xmlns:a16="http://schemas.microsoft.com/office/drawing/2014/main" id="{DDDFF80D-662D-2749-3429-2906522C60BF}"/>
              </a:ext>
            </a:extLst>
          </p:cNvPr>
          <p:cNvPicPr>
            <a:picLocks noChangeAspect="1"/>
          </p:cNvPicPr>
          <p:nvPr/>
        </p:nvPicPr>
        <p:blipFill>
          <a:blip r:embed="rId5"/>
          <a:stretch>
            <a:fillRect/>
          </a:stretch>
        </p:blipFill>
        <p:spPr>
          <a:xfrm>
            <a:off x="7652849" y="1548584"/>
            <a:ext cx="3396432" cy="2100998"/>
          </a:xfrm>
          <a:prstGeom prst="rect">
            <a:avLst/>
          </a:prstGeom>
        </p:spPr>
      </p:pic>
      <p:pic>
        <p:nvPicPr>
          <p:cNvPr id="14" name="Picture 13">
            <a:extLst>
              <a:ext uri="{FF2B5EF4-FFF2-40B4-BE49-F238E27FC236}">
                <a16:creationId xmlns:a16="http://schemas.microsoft.com/office/drawing/2014/main" id="{1E1EE87E-FE2E-FFA9-1A4E-03A379D54A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722204"/>
            <a:ext cx="3499271" cy="3499271"/>
          </a:xfrm>
          <a:prstGeom prst="rect">
            <a:avLst/>
          </a:prstGeom>
        </p:spPr>
      </p:pic>
    </p:spTree>
    <p:extLst>
      <p:ext uri="{BB962C8B-B14F-4D97-AF65-F5344CB8AC3E}">
        <p14:creationId xmlns:p14="http://schemas.microsoft.com/office/powerpoint/2010/main" val="2613289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283308" y="60239"/>
            <a:ext cx="10515600" cy="1325563"/>
          </a:xfrm>
        </p:spPr>
        <p:txBody>
          <a:bodyPr/>
          <a:lstStyle/>
          <a:p>
            <a:r>
              <a:rPr lang="en-US" dirty="0">
                <a:latin typeface="Franklin Gothic Book" panose="020B0503020102020204" pitchFamily="34" charset="0"/>
                <a:cs typeface="Segoe UI" panose="020B0502040204020203" pitchFamily="34" charset="0"/>
              </a:rPr>
              <a:t>Technical accomplishments</a:t>
            </a:r>
          </a:p>
        </p:txBody>
      </p:sp>
      <p:pic>
        <p:nvPicPr>
          <p:cNvPr id="11" name="Graphic 10" descr="Chat">
            <a:extLst>
              <a:ext uri="{FF2B5EF4-FFF2-40B4-BE49-F238E27FC236}">
                <a16:creationId xmlns:a16="http://schemas.microsoft.com/office/drawing/2014/main" id="{161E92E8-4372-950B-63E9-4D4FDCB67A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33767" y="174380"/>
            <a:ext cx="1097280" cy="1097280"/>
          </a:xfrm>
          <a:prstGeom prst="rect">
            <a:avLst/>
          </a:prstGeom>
        </p:spPr>
      </p:pic>
      <p:sp>
        <p:nvSpPr>
          <p:cNvPr id="13" name="Oval 12">
            <a:extLst>
              <a:ext uri="{FF2B5EF4-FFF2-40B4-BE49-F238E27FC236}">
                <a16:creationId xmlns:a16="http://schemas.microsoft.com/office/drawing/2014/main" id="{97C271E1-AE9C-B621-54F0-B0FCE38AF0D8}"/>
              </a:ext>
            </a:extLst>
          </p:cNvPr>
          <p:cNvSpPr/>
          <p:nvPr/>
        </p:nvSpPr>
        <p:spPr>
          <a:xfrm>
            <a:off x="283308" y="2601264"/>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2</a:t>
            </a:r>
          </a:p>
        </p:txBody>
      </p:sp>
      <p:sp>
        <p:nvSpPr>
          <p:cNvPr id="14" name="TextBox 13">
            <a:extLst>
              <a:ext uri="{FF2B5EF4-FFF2-40B4-BE49-F238E27FC236}">
                <a16:creationId xmlns:a16="http://schemas.microsoft.com/office/drawing/2014/main" id="{48F89F65-DC69-E671-87C3-6C0FF435EACE}"/>
              </a:ext>
            </a:extLst>
          </p:cNvPr>
          <p:cNvSpPr txBox="1"/>
          <p:nvPr/>
        </p:nvSpPr>
        <p:spPr>
          <a:xfrm>
            <a:off x="952117" y="3816726"/>
            <a:ext cx="9177979" cy="923330"/>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Integration between application and hardware (16x16) – we had some issues but we created an header for each message which allowed us to control the led matrix via the application.</a:t>
            </a:r>
          </a:p>
        </p:txBody>
      </p:sp>
      <p:sp>
        <p:nvSpPr>
          <p:cNvPr id="18" name="Oval 17">
            <a:extLst>
              <a:ext uri="{FF2B5EF4-FFF2-40B4-BE49-F238E27FC236}">
                <a16:creationId xmlns:a16="http://schemas.microsoft.com/office/drawing/2014/main" id="{04361313-D884-C374-8DAB-8FA548345267}"/>
              </a:ext>
            </a:extLst>
          </p:cNvPr>
          <p:cNvSpPr/>
          <p:nvPr/>
        </p:nvSpPr>
        <p:spPr>
          <a:xfrm>
            <a:off x="283308" y="381672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3</a:t>
            </a:r>
          </a:p>
        </p:txBody>
      </p:sp>
      <p:sp>
        <p:nvSpPr>
          <p:cNvPr id="20" name="TextBox 19">
            <a:extLst>
              <a:ext uri="{FF2B5EF4-FFF2-40B4-BE49-F238E27FC236}">
                <a16:creationId xmlns:a16="http://schemas.microsoft.com/office/drawing/2014/main" id="{38E0A8F9-463A-268B-453D-FE1C6A77E4EE}"/>
              </a:ext>
            </a:extLst>
          </p:cNvPr>
          <p:cNvSpPr txBox="1"/>
          <p:nvPr/>
        </p:nvSpPr>
        <p:spPr>
          <a:xfrm>
            <a:off x="952118" y="1385802"/>
            <a:ext cx="9177979" cy="646331"/>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Displaying images / gifs which aren’t the size of the matrix – we had to write an algorithm that calculates the correct position of each led light. </a:t>
            </a:r>
          </a:p>
        </p:txBody>
      </p:sp>
      <p:sp>
        <p:nvSpPr>
          <p:cNvPr id="22" name="Oval 21">
            <a:extLst>
              <a:ext uri="{FF2B5EF4-FFF2-40B4-BE49-F238E27FC236}">
                <a16:creationId xmlns:a16="http://schemas.microsoft.com/office/drawing/2014/main" id="{A4F96B63-53C8-2817-FEBE-909E17F22F15}"/>
              </a:ext>
            </a:extLst>
          </p:cNvPr>
          <p:cNvSpPr/>
          <p:nvPr/>
        </p:nvSpPr>
        <p:spPr>
          <a:xfrm>
            <a:off x="283308" y="1385802"/>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1</a:t>
            </a:r>
          </a:p>
        </p:txBody>
      </p:sp>
      <p:sp>
        <p:nvSpPr>
          <p:cNvPr id="23" name="TextBox 22">
            <a:extLst>
              <a:ext uri="{FF2B5EF4-FFF2-40B4-BE49-F238E27FC236}">
                <a16:creationId xmlns:a16="http://schemas.microsoft.com/office/drawing/2014/main" id="{C6C4D213-B3D5-4B63-C443-BA546EF24EE9}"/>
              </a:ext>
            </a:extLst>
          </p:cNvPr>
          <p:cNvSpPr txBox="1"/>
          <p:nvPr/>
        </p:nvSpPr>
        <p:spPr>
          <a:xfrm>
            <a:off x="952117" y="2601264"/>
            <a:ext cx="9177979" cy="646331"/>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Resizing gifs and images – we had to write an algorithm to resize the gifs / images while trying to keep the image as clear as </a:t>
            </a:r>
            <a:r>
              <a:rPr lang="en-US" dirty="0" err="1">
                <a:latin typeface="Segoe UI" panose="020B0502040204020203" pitchFamily="34" charset="0"/>
                <a:cs typeface="Segoe UI" panose="020B0502040204020203" pitchFamily="34" charset="0"/>
              </a:rPr>
              <a:t>possibe</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0628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283308" y="60239"/>
            <a:ext cx="10515600" cy="1325563"/>
          </a:xfrm>
        </p:spPr>
        <p:txBody>
          <a:bodyPr/>
          <a:lstStyle/>
          <a:p>
            <a:r>
              <a:rPr lang="en-US" dirty="0">
                <a:latin typeface="Franklin Gothic Book" panose="020B0503020102020204" pitchFamily="34" charset="0"/>
                <a:cs typeface="Segoe UI" panose="020B0502040204020203" pitchFamily="34" charset="0"/>
              </a:rPr>
              <a:t>Challenges and risks</a:t>
            </a:r>
          </a:p>
        </p:txBody>
      </p:sp>
      <p:sp>
        <p:nvSpPr>
          <p:cNvPr id="8" name="Oval 7">
            <a:extLst>
              <a:ext uri="{FF2B5EF4-FFF2-40B4-BE49-F238E27FC236}">
                <a16:creationId xmlns:a16="http://schemas.microsoft.com/office/drawing/2014/main" id="{E5585411-DE61-42EC-8DAB-BA853F129791}"/>
              </a:ext>
            </a:extLst>
          </p:cNvPr>
          <p:cNvSpPr/>
          <p:nvPr/>
        </p:nvSpPr>
        <p:spPr>
          <a:xfrm>
            <a:off x="283308" y="1864896"/>
            <a:ext cx="586154" cy="57594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1</a:t>
            </a:r>
          </a:p>
        </p:txBody>
      </p:sp>
      <p:sp>
        <p:nvSpPr>
          <p:cNvPr id="5" name="TextBox 4">
            <a:extLst>
              <a:ext uri="{FF2B5EF4-FFF2-40B4-BE49-F238E27FC236}">
                <a16:creationId xmlns:a16="http://schemas.microsoft.com/office/drawing/2014/main" id="{25AD4F61-E023-4530-BF03-8BC2D825D0BF}"/>
              </a:ext>
            </a:extLst>
          </p:cNvPr>
          <p:cNvSpPr txBox="1"/>
          <p:nvPr/>
        </p:nvSpPr>
        <p:spPr>
          <a:xfrm>
            <a:off x="1029508" y="1829700"/>
            <a:ext cx="6161453" cy="646331"/>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Lack of memory – what happens if the gif we are trying to send is too large for amount of memory left on the ESP?</a:t>
            </a:r>
          </a:p>
        </p:txBody>
      </p:sp>
      <p:sp>
        <p:nvSpPr>
          <p:cNvPr id="9" name="Oval 8">
            <a:extLst>
              <a:ext uri="{FF2B5EF4-FFF2-40B4-BE49-F238E27FC236}">
                <a16:creationId xmlns:a16="http://schemas.microsoft.com/office/drawing/2014/main" id="{6D1E12A6-FA7A-477F-8C87-308C5B84B139}"/>
              </a:ext>
            </a:extLst>
          </p:cNvPr>
          <p:cNvSpPr/>
          <p:nvPr/>
        </p:nvSpPr>
        <p:spPr>
          <a:xfrm>
            <a:off x="283308" y="3725794"/>
            <a:ext cx="586154" cy="57594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2</a:t>
            </a:r>
          </a:p>
        </p:txBody>
      </p:sp>
      <p:sp>
        <p:nvSpPr>
          <p:cNvPr id="7" name="TextBox 6">
            <a:extLst>
              <a:ext uri="{FF2B5EF4-FFF2-40B4-BE49-F238E27FC236}">
                <a16:creationId xmlns:a16="http://schemas.microsoft.com/office/drawing/2014/main" id="{E5564556-59F0-4D0A-A6CD-ADF8F4D7428B}"/>
              </a:ext>
            </a:extLst>
          </p:cNvPr>
          <p:cNvSpPr txBox="1"/>
          <p:nvPr/>
        </p:nvSpPr>
        <p:spPr>
          <a:xfrm>
            <a:off x="1029508" y="2765528"/>
            <a:ext cx="5992488" cy="646331"/>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 Tidy up the code (optimization( and remove includes</a:t>
            </a:r>
          </a:p>
          <a:p>
            <a:r>
              <a:rPr lang="en-US" dirty="0">
                <a:latin typeface="Segoe UI" panose="020B0502040204020203" pitchFamily="34" charset="0"/>
                <a:cs typeface="Segoe UI" panose="020B0502040204020203" pitchFamily="34" charset="0"/>
              </a:rPr>
              <a:t>– Split the gif into multiple frames before sending it</a:t>
            </a:r>
          </a:p>
        </p:txBody>
      </p:sp>
      <p:pic>
        <p:nvPicPr>
          <p:cNvPr id="11" name="Graphic 10" descr="Chat">
            <a:extLst>
              <a:ext uri="{FF2B5EF4-FFF2-40B4-BE49-F238E27FC236}">
                <a16:creationId xmlns:a16="http://schemas.microsoft.com/office/drawing/2014/main" id="{161E92E8-4372-950B-63E9-4D4FDCB67A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33767" y="174380"/>
            <a:ext cx="1097280" cy="1097280"/>
          </a:xfrm>
          <a:prstGeom prst="rect">
            <a:avLst/>
          </a:prstGeom>
        </p:spPr>
      </p:pic>
      <p:sp>
        <p:nvSpPr>
          <p:cNvPr id="12" name="Oval 11">
            <a:extLst>
              <a:ext uri="{FF2B5EF4-FFF2-40B4-BE49-F238E27FC236}">
                <a16:creationId xmlns:a16="http://schemas.microsoft.com/office/drawing/2014/main" id="{8EA2BB32-499F-3CCE-BFBF-8D017592483F}"/>
              </a:ext>
            </a:extLst>
          </p:cNvPr>
          <p:cNvSpPr/>
          <p:nvPr/>
        </p:nvSpPr>
        <p:spPr>
          <a:xfrm>
            <a:off x="283308" y="2795345"/>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1</a:t>
            </a:r>
          </a:p>
        </p:txBody>
      </p:sp>
      <p:sp>
        <p:nvSpPr>
          <p:cNvPr id="13" name="Oval 12">
            <a:extLst>
              <a:ext uri="{FF2B5EF4-FFF2-40B4-BE49-F238E27FC236}">
                <a16:creationId xmlns:a16="http://schemas.microsoft.com/office/drawing/2014/main" id="{97C271E1-AE9C-B621-54F0-B0FCE38AF0D8}"/>
              </a:ext>
            </a:extLst>
          </p:cNvPr>
          <p:cNvSpPr/>
          <p:nvPr/>
        </p:nvSpPr>
        <p:spPr>
          <a:xfrm>
            <a:off x="283308" y="4656243"/>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2</a:t>
            </a:r>
          </a:p>
        </p:txBody>
      </p:sp>
      <p:sp>
        <p:nvSpPr>
          <p:cNvPr id="14" name="TextBox 13">
            <a:extLst>
              <a:ext uri="{FF2B5EF4-FFF2-40B4-BE49-F238E27FC236}">
                <a16:creationId xmlns:a16="http://schemas.microsoft.com/office/drawing/2014/main" id="{48F89F65-DC69-E671-87C3-6C0FF435EACE}"/>
              </a:ext>
            </a:extLst>
          </p:cNvPr>
          <p:cNvSpPr txBox="1"/>
          <p:nvPr/>
        </p:nvSpPr>
        <p:spPr>
          <a:xfrm>
            <a:off x="1029508" y="3829098"/>
            <a:ext cx="917797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32x32 Integration, stuff will not be as compatible and work as well as it did in 16x16</a:t>
            </a:r>
          </a:p>
        </p:txBody>
      </p:sp>
      <p:sp>
        <p:nvSpPr>
          <p:cNvPr id="15" name="TextBox 14">
            <a:extLst>
              <a:ext uri="{FF2B5EF4-FFF2-40B4-BE49-F238E27FC236}">
                <a16:creationId xmlns:a16="http://schemas.microsoft.com/office/drawing/2014/main" id="{A91F051F-5BFA-F4DA-E693-574272A4D3FC}"/>
              </a:ext>
            </a:extLst>
          </p:cNvPr>
          <p:cNvSpPr txBox="1"/>
          <p:nvPr/>
        </p:nvSpPr>
        <p:spPr>
          <a:xfrm>
            <a:off x="1029507" y="4759547"/>
            <a:ext cx="9177979" cy="369332"/>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 We’ll have to rewrite a lot of code, so the risk is simply lack of time</a:t>
            </a:r>
          </a:p>
        </p:txBody>
      </p:sp>
    </p:spTree>
    <p:extLst>
      <p:ext uri="{BB962C8B-B14F-4D97-AF65-F5344CB8AC3E}">
        <p14:creationId xmlns:p14="http://schemas.microsoft.com/office/powerpoint/2010/main" val="2976441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0041" y="982364"/>
            <a:ext cx="2659472" cy="2659472"/>
          </a:xfrm>
          <a:prstGeom prst="rect">
            <a:avLst/>
          </a:prstGeom>
        </p:spPr>
      </p:pic>
      <p:cxnSp>
        <p:nvCxnSpPr>
          <p:cNvPr id="16" name="Straight Connector 15">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90143" y="983211"/>
            <a:ext cx="2646677" cy="2646677"/>
          </a:xfrm>
          <a:prstGeom prst="rect">
            <a:avLst/>
          </a:prstGeom>
        </p:spPr>
      </p:pic>
      <p:cxnSp>
        <p:nvCxnSpPr>
          <p:cNvPr id="20" name="Straight Connector 19">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56859" y="982364"/>
            <a:ext cx="2648371" cy="2648371"/>
          </a:xfrm>
          <a:prstGeom prst="rect">
            <a:avLst/>
          </a:prstGeom>
        </p:spPr>
      </p:pic>
      <p:cxnSp>
        <p:nvCxnSpPr>
          <p:cNvPr id="22" name="Straight Connector 21">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25269" y="1004677"/>
            <a:ext cx="2648372" cy="2648372"/>
          </a:xfrm>
          <a:prstGeom prst="rect">
            <a:avLst/>
          </a:prstGeom>
        </p:spPr>
      </p:pic>
      <p:sp>
        <p:nvSpPr>
          <p:cNvPr id="18" name="Rectangle 17">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527538" y="4756638"/>
            <a:ext cx="11139854" cy="930447"/>
          </a:xfrm>
        </p:spPr>
        <p:txBody>
          <a:bodyPr>
            <a:normAutofit/>
          </a:bodyPr>
          <a:lstStyle/>
          <a:p>
            <a:r>
              <a:rPr lang="en-US" sz="5400" dirty="0">
                <a:solidFill>
                  <a:srgbClr val="FFFFFF"/>
                </a:solidFill>
                <a:latin typeface="Franklin Gothic Book" panose="020B0503020102020204" pitchFamily="34" charset="0"/>
                <a:cs typeface="Segoe UI" panose="020B0502040204020203" pitchFamily="34" charset="0"/>
              </a:rPr>
              <a:t>Thank you!</a:t>
            </a:r>
          </a:p>
        </p:txBody>
      </p:sp>
      <p:cxnSp>
        <p:nvCxnSpPr>
          <p:cNvPr id="24" name="Straight Connector 23">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96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360</TotalTime>
  <Words>852</Words>
  <Application>Microsoft Office PowerPoint</Application>
  <PresentationFormat>Widescreen</PresentationFormat>
  <Paragraphs>70</Paragraphs>
  <Slides>9</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Franklin Gothic Book</vt:lpstr>
      <vt:lpstr>Segoe UI</vt:lpstr>
      <vt:lpstr>Office Theme</vt:lpstr>
      <vt:lpstr>GIF Lamp</vt:lpstr>
      <vt:lpstr>What is gif lamp?</vt:lpstr>
      <vt:lpstr>Demonstration</vt:lpstr>
      <vt:lpstr>WPF Application</vt:lpstr>
      <vt:lpstr>Phone app</vt:lpstr>
      <vt:lpstr>Soundtrack</vt:lpstr>
      <vt:lpstr>Technical accomplishments</vt:lpstr>
      <vt:lpstr>Challenges and risks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GIF Lamp</dc:title>
  <dc:creator>אביאל כהן</dc:creator>
  <cp:lastModifiedBy>אביאל כהן</cp:lastModifiedBy>
  <cp:revision>2</cp:revision>
  <dcterms:created xsi:type="dcterms:W3CDTF">2023-06-05T08:01:51Z</dcterms:created>
  <dcterms:modified xsi:type="dcterms:W3CDTF">2023-06-05T14:02:05Z</dcterms:modified>
</cp:coreProperties>
</file>